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9" r:id="rId9"/>
    <p:sldId id="270" r:id="rId10"/>
    <p:sldId id="271" r:id="rId11"/>
    <p:sldId id="272" r:id="rId12"/>
    <p:sldId id="266" r:id="rId13"/>
    <p:sldId id="267" r:id="rId14"/>
    <p:sldId id="268" r:id="rId15"/>
    <p:sldId id="273" r:id="rId16"/>
    <p:sldId id="258" r:id="rId17"/>
    <p:sldId id="259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00E"/>
    <a:srgbClr val="001E5A"/>
    <a:srgbClr val="185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2CFA3-E228-42D3-B8EB-449E16D8AB12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C6F93-0773-476B-8B7E-ABACD46004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8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C6F93-0773-476B-8B7E-ABACD46004D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Post a copy of the Intake Form on the web site so that students can print it or look at it full screen.</a:t>
            </a:r>
          </a:p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53B87AE-C953-418C-842D-2A3C817E8402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469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Post a copy of the Intake Form on the web site so that students can print it or look at it full screen.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2E29F05-6E75-4B78-8E82-B43D49E0B4A8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399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4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5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2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0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0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300E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" y="6707812"/>
            <a:ext cx="883334" cy="1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Intake/Interview &amp; Quality Review Sheet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IRS Form 13614-C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~PP36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7011"/>
      </p:ext>
    </p:extLst>
  </p:cSld>
  <p:clrMapOvr>
    <a:masterClrMapping/>
  </p:clrMapOvr>
  <p:transition advTm="12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81175"/>
          </a:xfrm>
        </p:spPr>
        <p:txBody>
          <a:bodyPr>
            <a:normAutofit fontScale="90000"/>
          </a:bodyPr>
          <a:lstStyle/>
          <a:p>
            <a:r>
              <a:rPr lang="en-US" dirty="0"/>
              <a:t>Intake Sheet Page 3 Additional Information </a:t>
            </a:r>
            <a:r>
              <a:rPr lang="en-US" dirty="0" smtClean="0"/>
              <a:t>–Refund or Balance Due Options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" name="~PP3927.WAV">
            <a:hlinkClick r:id="" action="ppaction://media"/>
          </p:cNvPr>
          <p:cNvPicPr>
            <a:picLocks noRot="1" noChangeAspect="1"/>
          </p:cNvPicPr>
          <p:nvPr>
            <a:wavAudioFile r:embed="rId1" name="~PP3927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2000" y="2877295"/>
            <a:ext cx="7740000" cy="19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2011"/>
      </p:ext>
    </p:extLst>
  </p:cSld>
  <p:clrMapOvr>
    <a:masterClrMapping/>
  </p:clrMapOvr>
  <p:transition advTm="82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 Sheet Page 3 Additional Information </a:t>
            </a:r>
            <a:r>
              <a:rPr lang="en-US" dirty="0" smtClean="0"/>
              <a:t>–Taxpayer Comments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~PP1160.WAV">
            <a:hlinkClick r:id="" action="ppaction://media"/>
          </p:cNvPr>
          <p:cNvPicPr>
            <a:picLocks noRot="1" noChangeAspect="1"/>
          </p:cNvPicPr>
          <p:nvPr>
            <a:wavAudioFile r:embed="rId1" name="~PP1160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4528" y="1600200"/>
            <a:ext cx="4994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6009"/>
      </p:ext>
    </p:extLst>
  </p:cSld>
  <p:clrMapOvr>
    <a:masterClrMapping/>
  </p:clrMapOvr>
  <p:transition advTm="21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4</a:t>
            </a:r>
            <a:br>
              <a:rPr lang="en-US" dirty="0" smtClean="0"/>
            </a:br>
            <a:r>
              <a:rPr lang="en-US" dirty="0" smtClean="0"/>
              <a:t>Dependent Questions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~PP2478.WAV">
            <a:hlinkClick r:id="" action="ppaction://media"/>
          </p:cNvPr>
          <p:cNvPicPr>
            <a:picLocks noRot="1" noChangeAspect="1"/>
          </p:cNvPicPr>
          <p:nvPr>
            <a:wavAudioFile r:embed="rId1" name="~PP2478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6032" y="1600200"/>
            <a:ext cx="2671936" cy="4525963"/>
          </a:xfrm>
          <a:prstGeom prst="rect">
            <a:avLst/>
          </a:prstGeom>
        </p:spPr>
      </p:pic>
    </p:spTree>
  </p:cSld>
  <p:clrMapOvr>
    <a:masterClrMapping/>
  </p:clrMapOvr>
  <p:transition advTm="51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4</a:t>
            </a:r>
            <a:br>
              <a:rPr lang="en-US" dirty="0" smtClean="0"/>
            </a:br>
            <a:r>
              <a:rPr lang="en-US" dirty="0" smtClean="0"/>
              <a:t>Quality Review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~PP122.WAV">
            <a:hlinkClick r:id="" action="ppaction://media"/>
          </p:cNvPr>
          <p:cNvPicPr>
            <a:picLocks noRot="1" noChangeAspect="1"/>
          </p:cNvPicPr>
          <p:nvPr>
            <a:wavAudioFile r:embed="rId1" name="~PP122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15414" y="1600200"/>
            <a:ext cx="1713172" cy="4525963"/>
          </a:xfrm>
          <a:prstGeom prst="rect">
            <a:avLst/>
          </a:prstGeom>
        </p:spPr>
      </p:pic>
    </p:spTree>
  </p:cSld>
  <p:clrMapOvr>
    <a:masterClrMapping/>
  </p:clrMapOvr>
  <p:transition advTm="34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4</a:t>
            </a:r>
            <a:br>
              <a:rPr lang="en-US" dirty="0" smtClean="0"/>
            </a:br>
            <a:r>
              <a:rPr lang="en-US" dirty="0" smtClean="0"/>
              <a:t>Preparer Notes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~PP1567.WAV">
            <a:hlinkClick r:id="" action="ppaction://media"/>
          </p:cNvPr>
          <p:cNvPicPr>
            <a:picLocks noRot="1" noChangeAspect="1"/>
          </p:cNvPicPr>
          <p:nvPr>
            <a:wavAudioFile r:embed="rId1" name="~PP1567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0428" y="2645867"/>
            <a:ext cx="7703143" cy="2434629"/>
          </a:xfrm>
          <a:prstGeom prst="rect">
            <a:avLst/>
          </a:prstGeom>
        </p:spPr>
      </p:pic>
    </p:spTree>
  </p:cSld>
  <p:clrMapOvr>
    <a:masterClrMapping/>
  </p:clrMapOvr>
  <p:transition advTm="25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Intake Sheet is completed by the taxpayer and reviewed with the taxpayer prior to entering any information into </a:t>
            </a:r>
            <a:r>
              <a:rPr lang="en-US" dirty="0" err="1" smtClean="0"/>
              <a:t>TaxWise</a:t>
            </a:r>
            <a:r>
              <a:rPr lang="en-US" dirty="0" smtClean="0"/>
              <a:t> Software.</a:t>
            </a:r>
          </a:p>
          <a:p>
            <a:r>
              <a:rPr lang="en-US" dirty="0" smtClean="0"/>
              <a:t>The Intake Sheet is kept by the taxpayer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~PP2972.WAV">
            <a:hlinkClick r:id="" action="ppaction://media"/>
          </p:cNvPr>
          <p:cNvPicPr>
            <a:picLocks noRot="1" noChangeAspect="1"/>
          </p:cNvPicPr>
          <p:nvPr>
            <a:wavAudioFile r:embed="rId1" name="~PP2972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5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Intake Form Page 1</a:t>
            </a:r>
            <a:endParaRPr lang="en-US" dirty="0"/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5157" y="1600200"/>
            <a:ext cx="3233685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19EA-7E40-4D28-89A4-F9FA06517FD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71800" y="1600200"/>
            <a:ext cx="3200400" cy="2286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95600" y="3733800"/>
            <a:ext cx="3352800" cy="2209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43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Intake Form Page 2</a:t>
            </a:r>
            <a:endParaRPr lang="en-US" dirty="0"/>
          </a:p>
        </p:txBody>
      </p:sp>
      <p:pic>
        <p:nvPicPr>
          <p:cNvPr id="133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4952" y="1600200"/>
            <a:ext cx="3194096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dirty="0" smtClean="0"/>
              <a:t>2013-10-01 TY2012 v.1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B31E-8220-40D2-9666-3F7167A2A5E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Intake Form Pages 3 &amp; 4 </a:t>
            </a:r>
            <a:endParaRPr lang="en-US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552" y="1600200"/>
            <a:ext cx="3259896" cy="4525963"/>
          </a:xfrm>
        </p:spPr>
      </p:pic>
      <p:pic>
        <p:nvPicPr>
          <p:cNvPr id="1434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452" y="1600200"/>
            <a:ext cx="3328095" cy="4525963"/>
          </a:xfrm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6941-D508-4444-B9DD-A91ED9DE5CE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Intake/Interview &amp; Quality Review Sheet (13614-C)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Basis for tax preparer/client interview</a:t>
            </a:r>
          </a:p>
          <a:p>
            <a:r>
              <a:rPr lang="en-US" dirty="0" smtClean="0"/>
              <a:t>Completed by the client – Section A</a:t>
            </a:r>
          </a:p>
          <a:p>
            <a:pPr lvl="1"/>
            <a:r>
              <a:rPr lang="en-US" dirty="0" smtClean="0"/>
              <a:t>Page 1 - General information about taxpayer, spouse and dependents.  Entered on “Main Information Sheet” in TaxWise</a:t>
            </a:r>
          </a:p>
          <a:p>
            <a:pPr lvl="1"/>
            <a:r>
              <a:rPr lang="en-US" dirty="0" smtClean="0"/>
              <a:t>Page 2 - Summary of income, expenses, and life events and Presidential Election Campaign Fund question</a:t>
            </a:r>
          </a:p>
          <a:p>
            <a:pPr lvl="1"/>
            <a:r>
              <a:rPr lang="en-US" dirty="0" smtClean="0"/>
              <a:t>Page 3 – Additional Information &amp; Questions (grant money questions, refund and balance due, and taxpayer comments)</a:t>
            </a:r>
          </a:p>
          <a:p>
            <a:r>
              <a:rPr lang="en-US" dirty="0" smtClean="0"/>
              <a:t>Completed by preparer</a:t>
            </a:r>
          </a:p>
          <a:p>
            <a:pPr lvl="1"/>
            <a:r>
              <a:rPr lang="en-US" dirty="0" smtClean="0"/>
              <a:t>Page 4, Section B– Questions about dependents</a:t>
            </a:r>
          </a:p>
          <a:p>
            <a:pPr lvl="1"/>
            <a:r>
              <a:rPr lang="en-US" dirty="0" smtClean="0"/>
              <a:t>Page 4 – Tax Preparer Notes</a:t>
            </a:r>
          </a:p>
          <a:p>
            <a:r>
              <a:rPr lang="en-US" dirty="0" smtClean="0"/>
              <a:t>Completed by quality reviewer</a:t>
            </a:r>
          </a:p>
          <a:p>
            <a:pPr lvl="1"/>
            <a:r>
              <a:rPr lang="en-US" dirty="0" smtClean="0"/>
              <a:t>Page 4, Section C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7742-6C3E-44B7-A394-333A33CED22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pic>
        <p:nvPicPr>
          <p:cNvPr id="9" name="~PP1767.WAV">
            <a:hlinkClick r:id="" action="ppaction://media"/>
          </p:cNvPr>
          <p:cNvPicPr>
            <a:picLocks noRot="1" noChangeAspect="1"/>
          </p:cNvPicPr>
          <p:nvPr>
            <a:wavAudioFile r:embed="rId1" name="~PP1767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23732"/>
      </p:ext>
    </p:extLst>
  </p:cSld>
  <p:clrMapOvr>
    <a:masterClrMapping/>
  </p:clrMapOvr>
  <p:transition advTm="108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1 </a:t>
            </a:r>
            <a:br>
              <a:rPr lang="en-US" dirty="0" smtClean="0"/>
            </a:br>
            <a:r>
              <a:rPr lang="en-US" dirty="0" smtClean="0"/>
              <a:t>Personal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~PP2625.WAV">
            <a:hlinkClick r:id="" action="ppaction://media"/>
          </p:cNvPr>
          <p:cNvPicPr>
            <a:picLocks noRot="1" noChangeAspect="1"/>
          </p:cNvPicPr>
          <p:nvPr>
            <a:wavAudioFile r:embed="rId1" name="~PP2625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000" y="1600200"/>
            <a:ext cx="7393529" cy="4668978"/>
          </a:xfrm>
          <a:prstGeom prst="rect">
            <a:avLst/>
          </a:prstGeom>
        </p:spPr>
      </p:pic>
    </p:spTree>
  </p:cSld>
  <p:clrMapOvr>
    <a:masterClrMapping/>
  </p:clrMapOvr>
  <p:transition advTm="64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1               Family &amp; Dependent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~PP854.WAV">
            <a:hlinkClick r:id="" action="ppaction://media"/>
          </p:cNvPr>
          <p:cNvPicPr>
            <a:picLocks noRot="1" noChangeAspect="1"/>
          </p:cNvPicPr>
          <p:nvPr>
            <a:wavAudioFile r:embed="rId1" name="~PP854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3000" y="1600200"/>
            <a:ext cx="6555225" cy="4745132"/>
          </a:xfrm>
          <a:prstGeom prst="rect">
            <a:avLst/>
          </a:prstGeom>
        </p:spPr>
      </p:pic>
    </p:spTree>
  </p:cSld>
  <p:clrMapOvr>
    <a:masterClrMapping/>
  </p:clrMapOvr>
  <p:transition advTm="116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2</a:t>
            </a:r>
            <a:br>
              <a:rPr lang="en-US" dirty="0" smtClean="0"/>
            </a:br>
            <a:r>
              <a:rPr lang="en-US" dirty="0" smtClean="0"/>
              <a:t>Income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~PP21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2000" y="1784953"/>
            <a:ext cx="7740000" cy="4156457"/>
          </a:xfrm>
          <a:prstGeom prst="rect">
            <a:avLst/>
          </a:prstGeom>
        </p:spPr>
      </p:pic>
    </p:spTree>
  </p:cSld>
  <p:clrMapOvr>
    <a:masterClrMapping/>
  </p:clrMapOvr>
  <p:transition advTm="26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2 </a:t>
            </a:r>
            <a:br>
              <a:rPr lang="en-US" dirty="0" smtClean="0"/>
            </a:br>
            <a:r>
              <a:rPr lang="en-US" dirty="0" smtClean="0"/>
              <a:t>Expenses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~PP27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3571" y="2627353"/>
            <a:ext cx="7776857" cy="2471657"/>
          </a:xfrm>
          <a:prstGeom prst="rect">
            <a:avLst/>
          </a:prstGeom>
        </p:spPr>
      </p:pic>
    </p:spTree>
  </p:cSld>
  <p:clrMapOvr>
    <a:masterClrMapping/>
  </p:clrMapOvr>
  <p:transition advTm="12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2 </a:t>
            </a:r>
            <a:br>
              <a:rPr lang="en-US" dirty="0" smtClean="0"/>
            </a:br>
            <a:r>
              <a:rPr lang="en-US" dirty="0" smtClean="0"/>
              <a:t>Life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~PP37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5142" y="2002495"/>
            <a:ext cx="7813715" cy="3721372"/>
          </a:xfrm>
          <a:prstGeom prst="rect">
            <a:avLst/>
          </a:prstGeom>
        </p:spPr>
      </p:pic>
    </p:spTree>
  </p:cSld>
  <p:clrMapOvr>
    <a:masterClrMapping/>
  </p:clrMapOvr>
  <p:transition advTm="17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2-Presidential Election Campaign Fund Question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~PP3260.WAV">
            <a:hlinkClick r:id="" action="ppaction://media"/>
          </p:cNvPr>
          <p:cNvPicPr>
            <a:picLocks noRot="1" noChangeAspect="1"/>
          </p:cNvPicPr>
          <p:nvPr>
            <a:wavAudioFile r:embed="rId1" name="~PP3260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3571" y="1974724"/>
            <a:ext cx="7776857" cy="377691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5029200"/>
            <a:ext cx="6400800" cy="3810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15355"/>
      </p:ext>
    </p:extLst>
  </p:cSld>
  <p:clrMapOvr>
    <a:masterClrMapping/>
  </p:clrMapOvr>
  <p:transition advTm="67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dirty="0"/>
              <a:t>Intake Sheet Page 3 Additional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~PP3996.WAV">
            <a:hlinkClick r:id="" action="ppaction://media"/>
          </p:cNvPr>
          <p:cNvPicPr>
            <a:picLocks noRot="1" noChangeAspect="1"/>
          </p:cNvPicPr>
          <p:nvPr>
            <a:wavAudioFile r:embed="rId1" name="~PP3996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2000" y="3043924"/>
            <a:ext cx="7740000" cy="16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8580"/>
      </p:ext>
    </p:extLst>
  </p:cSld>
  <p:clrMapOvr>
    <a:masterClrMapping/>
  </p:clrMapOvr>
  <p:transition advTm="57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 Template Dark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Dark v2</Template>
  <TotalTime>295</TotalTime>
  <Words>425</Words>
  <Application>Microsoft Office PowerPoint</Application>
  <PresentationFormat>On-screen Show (4:3)</PresentationFormat>
  <Paragraphs>90</Paragraphs>
  <Slides>18</Slides>
  <Notes>3</Notes>
  <HiddenSlides>3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Presentation Template Dark v2</vt:lpstr>
      <vt:lpstr>Intake/Interview &amp; Quality Review Sheet </vt:lpstr>
      <vt:lpstr>Intake/Interview &amp; Quality Review Sheet (13614-C)</vt:lpstr>
      <vt:lpstr>Intake Sheet Page 1  Personal Information</vt:lpstr>
      <vt:lpstr>Intake Sheet Page 1               Family &amp; Dependent Information</vt:lpstr>
      <vt:lpstr>Intake Sheet Page 2 Income</vt:lpstr>
      <vt:lpstr>Intake Sheet Page 2  Expenses</vt:lpstr>
      <vt:lpstr>Intake Sheet Page 2  Life Events</vt:lpstr>
      <vt:lpstr>Intake Sheet Page 2-Presidential Election Campaign Fund Question</vt:lpstr>
      <vt:lpstr>Intake Sheet Page 3 Additional Information</vt:lpstr>
      <vt:lpstr>Intake Sheet Page 3 Additional Information –Refund or Balance Due Options</vt:lpstr>
      <vt:lpstr>Intake Sheet Page 3 Additional Information –Taxpayer Comments</vt:lpstr>
      <vt:lpstr>Intake Sheet Page 4 Dependent Questions</vt:lpstr>
      <vt:lpstr>Intake Sheet Page 4 Quality Review</vt:lpstr>
      <vt:lpstr>Intake Sheet Page 4 Preparer Notes</vt:lpstr>
      <vt:lpstr>Summary</vt:lpstr>
      <vt:lpstr>Intake Form Page 1</vt:lpstr>
      <vt:lpstr>Intake Form Page 2</vt:lpstr>
      <vt:lpstr>Intake Form Pages 3 &amp; 4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Intake Sheet</dc:title>
  <dc:creator>HershAl</dc:creator>
  <cp:lastModifiedBy>Harry Bonfanti</cp:lastModifiedBy>
  <cp:revision>24</cp:revision>
  <dcterms:created xsi:type="dcterms:W3CDTF">2011-09-28T12:04:32Z</dcterms:created>
  <dcterms:modified xsi:type="dcterms:W3CDTF">2013-10-01T23:28:30Z</dcterms:modified>
</cp:coreProperties>
</file>